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0442e70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0442e70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0442e70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0442e70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0442e70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0442e70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0442e707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0442e707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0442e70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0442e70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9e637f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9e637f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ff20c95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ff20c95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0dab49db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0dab49d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ff20c95e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ff20c95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838b09f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838b09f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237cef7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237cef7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0838b09f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0838b09f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0838b09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0838b09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0838b09f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0838b09f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0838b09f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0838b09f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237cef7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237cef7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904efc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0904efc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0904efc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0904efc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c4b68c6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c4b68c6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237cef7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237cef7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9e637f9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9e637f9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0dab49d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0dab49d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8f3961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8f3961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gif"/><Relationship Id="rId5" Type="http://schemas.openxmlformats.org/officeDocument/2006/relationships/image" Target="../media/image6.gif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25" y="500925"/>
            <a:ext cx="3818400" cy="31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Spiral Dust Plumes Created from Wolf-Rayet Colliding Wind Binaries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Ryan White (UQ)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Benjamin Pope</a:t>
            </a:r>
            <a:r>
              <a:rPr lang="en" sz="2000"/>
              <a:t> (UQ)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Peter Tuthill</a:t>
            </a:r>
            <a:r>
              <a:rPr lang="en" sz="2000"/>
              <a:t> (USyd)</a:t>
            </a:r>
            <a:endParaRPr sz="2000"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2658" r="3409" t="0"/>
          <a:stretch/>
        </p:blipFill>
        <p:spPr>
          <a:xfrm>
            <a:off x="4312825" y="0"/>
            <a:ext cx="4831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18461" l="19116" r="17435" t="18637"/>
          <a:stretch/>
        </p:blipFill>
        <p:spPr>
          <a:xfrm>
            <a:off x="3002050" y="1429087"/>
            <a:ext cx="3272349" cy="32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00" y="863300"/>
            <a:ext cx="3765749" cy="42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88" y="819825"/>
            <a:ext cx="4018874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300" y="913775"/>
            <a:ext cx="727544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000"/>
            <a:ext cx="8839200" cy="385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850" y="949000"/>
            <a:ext cx="6076338" cy="40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b="0" l="2305" r="0" t="0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75" y="1349825"/>
            <a:ext cx="3039551" cy="31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5">
            <a:alphaModFix/>
          </a:blip>
          <a:srcRect b="0" l="2305" r="0" t="0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101" y="1349825"/>
            <a:ext cx="3065474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Degeneracy in our model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475" y="1183350"/>
            <a:ext cx="2670525" cy="27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5" y="1183350"/>
            <a:ext cx="2670525" cy="27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2475938" y="4025200"/>
            <a:ext cx="1521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 eccentricity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Late phase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Slow windspeed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Long period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5146450" y="4025200"/>
            <a:ext cx="1521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eccentricity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Early phase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Fast windspeed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Short period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Massive, extremely hot stars near the end of their lives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fast evolution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Core-collapse supernova progenitors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Produced some of the first carbon and heavy elements in the Universe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 and far between in the present epoch, but common in young galaxies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173175" y="4474875"/>
            <a:ext cx="36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WR124 NIRCam+MIRI Composite, NASA, ESA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0" y="1048425"/>
            <a:ext cx="3480838" cy="34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Degeneracy in our model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63" y="979082"/>
            <a:ext cx="401887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JWST?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600813"/>
            <a:ext cx="8839200" cy="19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4">
            <a:alphaModFix/>
          </a:blip>
          <a:srcRect b="0" l="1078" r="0" t="0"/>
          <a:stretch/>
        </p:blipFill>
        <p:spPr>
          <a:xfrm>
            <a:off x="27425" y="1470200"/>
            <a:ext cx="8924651" cy="2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JWST?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600813"/>
            <a:ext cx="8839200" cy="19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0" y="1532280"/>
            <a:ext cx="8935176" cy="23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344A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87" y="0"/>
            <a:ext cx="72476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466121" y="123375"/>
            <a:ext cx="8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**Please don’t photograph or share! This image is secret and I’ll get in trouble!**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700" y="1375706"/>
            <a:ext cx="3500626" cy="361027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441950" y="919300"/>
            <a:ext cx="12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Sun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6075" y="1445500"/>
            <a:ext cx="3435551" cy="34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831482" y="952900"/>
            <a:ext cx="20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Wolf-Rayet Star</a:t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2441950" y="919300"/>
            <a:ext cx="12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Sun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831482" y="952900"/>
            <a:ext cx="20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Wolf-Rayet Star</a:t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700" y="1375700"/>
            <a:ext cx="3500625" cy="3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8476" y="1427649"/>
            <a:ext cx="3533150" cy="33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Considerable proportion of WRs are in “colliding wind” binaries with O/B/WR companions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created as massive stars orbit each other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Dust nebulae are dynamic and repeating on ~human timescales!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first imaged ~20 years ago, as they’re bright in the infrared and require very high angular resolution</a:t>
            </a:r>
            <a:endParaRPr sz="16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325" y="819825"/>
            <a:ext cx="4323675" cy="43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1361" t="12679"/>
          <a:stretch/>
        </p:blipFill>
        <p:spPr>
          <a:xfrm>
            <a:off x="3401562" y="2927957"/>
            <a:ext cx="4707301" cy="2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descr="movie_wr104_6ep_OPT" id="105" name="Google Shape;105;p18"/>
          <p:cNvPicPr preferRelativeResize="0"/>
          <p:nvPr/>
        </p:nvPicPr>
        <p:blipFill rotWithShape="1">
          <a:blip r:embed="rId4">
            <a:alphaModFix/>
          </a:blip>
          <a:srcRect b="4988" l="0" r="0" t="0"/>
          <a:stretch/>
        </p:blipFill>
        <p:spPr>
          <a:xfrm>
            <a:off x="1135537" y="818657"/>
            <a:ext cx="2266020" cy="215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_wr98a_OPT" id="106" name="Google Shape;106;p18"/>
          <p:cNvPicPr preferRelativeResize="0"/>
          <p:nvPr/>
        </p:nvPicPr>
        <p:blipFill rotWithShape="1">
          <a:blip r:embed="rId5">
            <a:alphaModFix/>
          </a:blip>
          <a:srcRect b="4988" l="0" r="0" t="0"/>
          <a:stretch/>
        </p:blipFill>
        <p:spPr>
          <a:xfrm>
            <a:off x="3394807" y="818657"/>
            <a:ext cx="2266025" cy="215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6">
            <a:alphaModFix/>
          </a:blip>
          <a:srcRect b="0" l="0" r="0" t="4196"/>
          <a:stretch/>
        </p:blipFill>
        <p:spPr>
          <a:xfrm>
            <a:off x="1135537" y="2964932"/>
            <a:ext cx="2279920" cy="21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7">
            <a:alphaModFix/>
          </a:blip>
          <a:srcRect b="2276" l="0" r="0" t="0"/>
          <a:stretch/>
        </p:blipFill>
        <p:spPr>
          <a:xfrm>
            <a:off x="5654087" y="819307"/>
            <a:ext cx="2454775" cy="2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1355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WR104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910850" y="3516825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135537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Apep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415462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WR98a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6608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WR112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15462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WR48a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descr="Animation2c_AAS2002"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2789" t="0"/>
          <a:stretch/>
        </p:blipFill>
        <p:spPr>
          <a:xfrm>
            <a:off x="1453538" y="1205981"/>
            <a:ext cx="3118488" cy="32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0" l="0" r="2789" t="0"/>
          <a:stretch/>
        </p:blipFill>
        <p:spPr>
          <a:xfrm>
            <a:off x="4572025" y="1205981"/>
            <a:ext cx="3118488" cy="3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encode stellar and orbital characteristics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Turbulent dynamics in the colliding wind region result in dust nucleation along a shock cone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dust is very bright in the near to mid IR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Hydrodynamical simulations reproduce physics well, but can’t quickly infer parameters</a:t>
            </a:r>
            <a:endParaRPr sz="16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50" y="1443038"/>
            <a:ext cx="4527601" cy="22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6679050" y="3700475"/>
            <a:ext cx="224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Soulain et al MNRAS 2022.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125" y="877250"/>
            <a:ext cx="4331747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